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2"/>
  </p:notesMasterIdLst>
  <p:handoutMasterIdLst>
    <p:handoutMasterId r:id="rId23"/>
  </p:handoutMasterIdLst>
  <p:sldIdLst>
    <p:sldId id="331" r:id="rId5"/>
    <p:sldId id="348" r:id="rId6"/>
    <p:sldId id="353" r:id="rId7"/>
    <p:sldId id="354" r:id="rId8"/>
    <p:sldId id="355" r:id="rId9"/>
    <p:sldId id="356" r:id="rId10"/>
    <p:sldId id="357" r:id="rId11"/>
    <p:sldId id="358" r:id="rId12"/>
    <p:sldId id="359" r:id="rId13"/>
    <p:sldId id="360" r:id="rId14"/>
    <p:sldId id="361" r:id="rId15"/>
    <p:sldId id="362" r:id="rId16"/>
    <p:sldId id="363" r:id="rId17"/>
    <p:sldId id="351" r:id="rId18"/>
    <p:sldId id="364" r:id="rId19"/>
    <p:sldId id="365" r:id="rId20"/>
    <p:sldId id="366" r:id="rId2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D"/>
    <a:srgbClr val="435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99"/>
    <p:restoredTop sz="94660"/>
  </p:normalViewPr>
  <p:slideViewPr>
    <p:cSldViewPr showGuides="1">
      <p:cViewPr varScale="1">
        <p:scale>
          <a:sx n="143" d="100"/>
          <a:sy n="143" d="100"/>
        </p:scale>
        <p:origin x="204" y="10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03/03/2026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03/03/2026</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2025-2026 </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p:nvPr userDrawn="1"/>
        </p:nvPicPr>
        <p:blipFill>
          <a:blip r:embed="rId2"/>
          <a:srcRect/>
          <a:stretch/>
        </p:blipFill>
        <p:spPr bwMode="auto">
          <a:xfrm>
            <a:off x="777250" y="302876"/>
            <a:ext cx="2764963" cy="2022519"/>
          </a:xfrm>
          <a:prstGeom prst="rect">
            <a:avLst/>
          </a:prstGeom>
          <a:noFill/>
          <a:ln>
            <a:noFill/>
          </a:ln>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a:t>2025-2026 </a:t>
            </a:r>
            <a:endParaRPr lang="fr-FR" cap="all" dirty="0"/>
          </a:p>
        </p:txBody>
      </p:sp>
      <p:pic>
        <p:nvPicPr>
          <p:cNvPr id="9" name="Image 8"/>
          <p:cNvPicPr/>
          <p:nvPr userDrawn="1"/>
        </p:nvPicPr>
        <p:blipFill>
          <a:blip r:embed="rId2"/>
          <a:srcRect/>
          <a:stretch/>
        </p:blipFill>
        <p:spPr bwMode="auto">
          <a:xfrm>
            <a:off x="323528" y="321482"/>
            <a:ext cx="1636511" cy="1197077"/>
          </a:xfrm>
          <a:prstGeom prst="rect">
            <a:avLst/>
          </a:prstGeom>
          <a:noFill/>
          <a:ln>
            <a:noFill/>
          </a:ln>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a:t>2025-2026 </a:t>
            </a:r>
            <a:endParaRPr lang="fr-FR" cap="all"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a:t>2025-2026 </a:t>
            </a:r>
            <a:endParaRPr lang="fr-FR" cap="all"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2025-2026 </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endParaRPr lang="fr-FR" dirty="0"/>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a:t>2025-2026 </a:t>
            </a:r>
            <a:endParaRPr lang="fr-FR" cap="all" dirty="0"/>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2025-2026 </a:t>
            </a:r>
            <a:endParaRPr lang="fr-FR" cap="all" dirty="0"/>
          </a:p>
        </p:txBody>
      </p:sp>
      <p:sp>
        <p:nvSpPr>
          <p:cNvPr id="4" name="Espace réservé du pied de page 3"/>
          <p:cNvSpPr>
            <a:spLocks noGrp="1"/>
          </p:cNvSpPr>
          <p:nvPr>
            <p:ph type="ftr" sz="quarter" idx="11"/>
          </p:nvPr>
        </p:nvSpPr>
        <p:spPr bwMode="gray"/>
        <p:txBody>
          <a:bodyPr/>
          <a:lstStyle/>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85146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a:t>2025-2026 </a:t>
            </a:r>
            <a:endParaRPr lang="fr-FR" cap="all" dirty="0"/>
          </a:p>
        </p:txBody>
      </p:sp>
      <p:pic>
        <p:nvPicPr>
          <p:cNvPr id="9" name="Image 8"/>
          <p:cNvPicPr/>
          <p:nvPr userDrawn="1"/>
        </p:nvPicPr>
        <p:blipFill>
          <a:blip r:embed="rId9"/>
          <a:srcRect/>
          <a:stretch/>
        </p:blipFill>
        <p:spPr bwMode="auto">
          <a:xfrm>
            <a:off x="263083" y="106196"/>
            <a:ext cx="984986" cy="72049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sldNum="0" hdr="0" ft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a:solidFill>
                  <a:srgbClr val="00006D"/>
                </a:solidFill>
              </a:rPr>
              <a:t>2025-2026 </a:t>
            </a:r>
            <a:endParaRPr lang="fr-FR" cap="all" dirty="0"/>
          </a:p>
        </p:txBody>
      </p:sp>
      <p:sp>
        <p:nvSpPr>
          <p:cNvPr id="10" name="Espace réservé du texte 5"/>
          <p:cNvSpPr txBox="1">
            <a:spLocks/>
          </p:cNvSpPr>
          <p:nvPr/>
        </p:nvSpPr>
        <p:spPr>
          <a:xfrm>
            <a:off x="1043608" y="1635646"/>
            <a:ext cx="7254000"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endParaRPr lang="fr-FR" sz="3250" b="1" cap="all" dirty="0">
              <a:solidFill>
                <a:srgbClr val="00006D"/>
              </a:solidFill>
              <a:latin typeface="Marianne" panose="02000000000000000000" pitchFamily="2" charset="0"/>
            </a:endParaRPr>
          </a:p>
          <a:p>
            <a:pPr lvl="0" defTabSz="914378">
              <a:lnSpc>
                <a:spcPct val="90000"/>
              </a:lnSpc>
              <a:spcAft>
                <a:spcPts val="0"/>
              </a:spcAft>
            </a:pPr>
            <a:r>
              <a:rPr lang="fr-FR" sz="3250" b="1" cap="all" dirty="0">
                <a:solidFill>
                  <a:srgbClr val="00006D"/>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00006D"/>
              </a:solidFill>
              <a:latin typeface="Marianne" panose="02000000000000000000" pitchFamily="2" charset="0"/>
            </a:endParaRPr>
          </a:p>
          <a:p>
            <a:pPr marL="0" lvl="1" indent="0" defTabSz="914378">
              <a:spcBef>
                <a:spcPts val="500"/>
              </a:spcBef>
              <a:spcAft>
                <a:spcPts val="0"/>
              </a:spcAft>
              <a:buNone/>
            </a:pPr>
            <a:r>
              <a:rPr lang="fr-FR" sz="2800" b="1" dirty="0">
                <a:solidFill>
                  <a:srgbClr val="00006D"/>
                </a:solidFill>
                <a:latin typeface="Marianne" panose="02000000000000000000" pitchFamily="2" charset="0"/>
              </a:rPr>
              <a:t>Comment demander sa voie d’orientation après la 2</a:t>
            </a:r>
            <a:r>
              <a:rPr lang="fr-FR" sz="2800" b="1" baseline="30000" dirty="0">
                <a:solidFill>
                  <a:srgbClr val="00006D"/>
                </a:solidFill>
                <a:latin typeface="Marianne" panose="02000000000000000000" pitchFamily="2" charset="0"/>
              </a:rPr>
              <a:t>de </a:t>
            </a:r>
            <a:r>
              <a:rPr lang="fr-FR" sz="2800" b="1" dirty="0">
                <a:solidFill>
                  <a:srgbClr val="00006D"/>
                </a:solidFill>
                <a:latin typeface="Marianne" panose="02000000000000000000" pitchFamily="2" charset="0"/>
              </a:rPr>
              <a:t>?</a:t>
            </a:r>
          </a:p>
          <a:p>
            <a:pPr marL="0" lvl="1" indent="0" defTabSz="914378">
              <a:spcBef>
                <a:spcPts val="500"/>
              </a:spcBef>
              <a:spcAft>
                <a:spcPts val="0"/>
              </a:spcAft>
              <a:buNone/>
            </a:pPr>
            <a:endParaRPr lang="fr-FR" sz="3200" b="1" dirty="0">
              <a:solidFill>
                <a:srgbClr val="00006D"/>
              </a:solidFill>
              <a:latin typeface="Marianne" panose="02000000000000000000" pitchFamily="2" charset="0"/>
            </a:endParaRPr>
          </a:p>
          <a:p>
            <a:pPr marL="180000" lvl="1" indent="0">
              <a:buNone/>
            </a:pPr>
            <a:endParaRPr lang="fr-FR" sz="2800" b="1" dirty="0">
              <a:solidFill>
                <a:srgbClr val="435997"/>
              </a:solidFill>
            </a:endParaRPr>
          </a:p>
          <a:p>
            <a:pPr lvl="1"/>
            <a:endParaRPr lang="fr-FR" sz="3200" b="1" baseline="30000" dirty="0"/>
          </a:p>
          <a:p>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7D2F81D-6836-4834-1157-344D07E42C5A}"/>
              </a:ext>
            </a:extLst>
          </p:cNvPr>
          <p:cNvPicPr>
            <a:picLocks noChangeAspect="1"/>
          </p:cNvPicPr>
          <p:nvPr/>
        </p:nvPicPr>
        <p:blipFill>
          <a:blip r:embed="rId2"/>
          <a:stretch>
            <a:fillRect/>
          </a:stretch>
        </p:blipFill>
        <p:spPr>
          <a:xfrm>
            <a:off x="1259632" y="355500"/>
            <a:ext cx="5972600" cy="460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Choisissez l’orientation</a:t>
            </a:r>
          </a:p>
        </p:txBody>
      </p:sp>
      <p:sp>
        <p:nvSpPr>
          <p:cNvPr id="8" name="Titre 8"/>
          <p:cNvSpPr txBox="1">
            <a:spLocks/>
          </p:cNvSpPr>
          <p:nvPr/>
        </p:nvSpPr>
        <p:spPr bwMode="gray">
          <a:xfrm>
            <a:off x="5652120" y="2859782"/>
            <a:ext cx="3384376" cy="93610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400" b="1" dirty="0">
                <a:solidFill>
                  <a:srgbClr val="00006D"/>
                </a:solidFill>
                <a:latin typeface="Marianne" panose="02000000000000000000" pitchFamily="2" charset="0"/>
              </a:rPr>
              <a:t>Le bouton Ajouter un choix définitif  ouvre une page qui permet la sélection d’une voie d’orientation, il est possible d’ajouter jusqu’à 11 choix. </a:t>
            </a:r>
          </a:p>
          <a:p>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3275546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33E2C1F-33CD-78B5-C8BB-45245EF12A3A}"/>
              </a:ext>
            </a:extLst>
          </p:cNvPr>
          <p:cNvPicPr>
            <a:picLocks noChangeAspect="1"/>
          </p:cNvPicPr>
          <p:nvPr/>
        </p:nvPicPr>
        <p:blipFill>
          <a:blip r:embed="rId2"/>
          <a:stretch>
            <a:fillRect/>
          </a:stretch>
        </p:blipFill>
        <p:spPr>
          <a:xfrm>
            <a:off x="1187624" y="99680"/>
            <a:ext cx="4007023" cy="5004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Choisissez l’orientation</a:t>
            </a:r>
          </a:p>
        </p:txBody>
      </p:sp>
      <p:sp>
        <p:nvSpPr>
          <p:cNvPr id="11" name="Titre 8"/>
          <p:cNvSpPr txBox="1">
            <a:spLocks/>
          </p:cNvSpPr>
          <p:nvPr/>
        </p:nvSpPr>
        <p:spPr bwMode="gray">
          <a:xfrm>
            <a:off x="5194647" y="1563638"/>
            <a:ext cx="3852936" cy="1584176"/>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fr-FR" sz="1400" dirty="0">
                <a:solidFill>
                  <a:schemeClr val="tx2">
                    <a:lumMod val="75000"/>
                  </a:schemeClr>
                </a:solidFill>
                <a:latin typeface="Marianne" panose="02000000000000000000" pitchFamily="2" charset="0"/>
              </a:rPr>
            </a:br>
            <a:r>
              <a:rPr lang="fr-FR" sz="1400" b="1" dirty="0">
                <a:solidFill>
                  <a:srgbClr val="00006D"/>
                </a:solidFill>
                <a:latin typeface="Marianne" panose="02000000000000000000" pitchFamily="2" charset="0"/>
              </a:rPr>
              <a:t>La sélection d’une voie se fait dans l’ordre de préférence.</a:t>
            </a:r>
          </a:p>
          <a:p>
            <a:endParaRPr lang="fr-FR" sz="1400" dirty="0">
              <a:solidFill>
                <a:srgbClr val="00006D"/>
              </a:solidFill>
              <a:latin typeface="Marianne" panose="02000000000000000000" pitchFamily="2" charset="0"/>
            </a:endParaRPr>
          </a:p>
          <a:p>
            <a:r>
              <a:rPr lang="fr-FR" sz="1400" dirty="0">
                <a:solidFill>
                  <a:srgbClr val="00006D"/>
                </a:solidFill>
                <a:latin typeface="Marianne" panose="02000000000000000000" pitchFamily="2" charset="0"/>
              </a:rPr>
              <a:t>I</a:t>
            </a:r>
            <a:r>
              <a:rPr lang="fr-FR" sz="1400" b="1" dirty="0">
                <a:solidFill>
                  <a:srgbClr val="00006D"/>
                </a:solidFill>
                <a:latin typeface="Marianne" panose="02000000000000000000" pitchFamily="2" charset="0"/>
              </a:rPr>
              <a:t>l est possible de modifier les choix jusqu’à la fermeture du service en ligne Orientation à la date indiquée par le chef d’établissement.</a:t>
            </a:r>
          </a:p>
          <a:p>
            <a:endParaRPr lang="fr-FR" sz="16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1028237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FCA5206-5B6B-8261-830C-CD3F94180B2B}"/>
              </a:ext>
            </a:extLst>
          </p:cNvPr>
          <p:cNvPicPr>
            <a:picLocks noChangeAspect="1"/>
          </p:cNvPicPr>
          <p:nvPr/>
        </p:nvPicPr>
        <p:blipFill>
          <a:blip r:embed="rId2"/>
          <a:stretch>
            <a:fillRect/>
          </a:stretch>
        </p:blipFill>
        <p:spPr>
          <a:xfrm>
            <a:off x="1403648" y="105750"/>
            <a:ext cx="4789863" cy="4932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6984268" y="51470"/>
            <a:ext cx="1944216" cy="461665"/>
          </a:xfrm>
          <a:prstGeom prst="rect">
            <a:avLst/>
          </a:prstGeom>
        </p:spPr>
        <p:txBody>
          <a:bodyPr wrap="square">
            <a:spAutoFit/>
          </a:bodyPr>
          <a:lstStyle/>
          <a:p>
            <a:r>
              <a:rPr lang="fr-FR" sz="1200" b="1" dirty="0">
                <a:solidFill>
                  <a:srgbClr val="00006D"/>
                </a:solidFill>
                <a:latin typeface="Marianne" panose="02000000000000000000" pitchFamily="2" charset="0"/>
              </a:rPr>
              <a:t>Choisissez l’orientation</a:t>
            </a:r>
          </a:p>
          <a:p>
            <a:endParaRPr lang="fr-FR" sz="1200" b="1" dirty="0">
              <a:solidFill>
                <a:srgbClr val="00006D"/>
              </a:solidFill>
              <a:latin typeface="Marianne" panose="02000000000000000000" pitchFamily="2" charset="0"/>
            </a:endParaRPr>
          </a:p>
        </p:txBody>
      </p:sp>
      <p:sp>
        <p:nvSpPr>
          <p:cNvPr id="9" name="Titre 8"/>
          <p:cNvSpPr txBox="1">
            <a:spLocks/>
          </p:cNvSpPr>
          <p:nvPr/>
        </p:nvSpPr>
        <p:spPr bwMode="gray">
          <a:xfrm>
            <a:off x="5076056" y="1851670"/>
            <a:ext cx="3528392" cy="1152128"/>
          </a:xfrm>
          <a:prstGeom prst="rect">
            <a:avLst/>
          </a:prstGeom>
          <a:solidFill>
            <a:schemeClr val="bg1"/>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600" b="1" dirty="0">
                <a:solidFill>
                  <a:srgbClr val="00006D"/>
                </a:solidFill>
                <a:latin typeface="Marianne" panose="02000000000000000000" pitchFamily="2" charset="0"/>
              </a:rPr>
              <a:t>Les choix enregistrés sont envoyés automatiquement à l’établissement pour le conseil de classe.</a:t>
            </a:r>
          </a:p>
        </p:txBody>
      </p:sp>
    </p:spTree>
    <p:extLst>
      <p:ext uri="{BB962C8B-B14F-4D97-AF65-F5344CB8AC3E}">
        <p14:creationId xmlns:p14="http://schemas.microsoft.com/office/powerpoint/2010/main" val="29662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E2EA410-DB71-18B6-50B5-0A51E9ED31B9}"/>
              </a:ext>
            </a:extLst>
          </p:cNvPr>
          <p:cNvPicPr>
            <a:picLocks noChangeAspect="1"/>
          </p:cNvPicPr>
          <p:nvPr/>
        </p:nvPicPr>
        <p:blipFill>
          <a:blip r:embed="rId2"/>
          <a:stretch>
            <a:fillRect/>
          </a:stretch>
        </p:blipFill>
        <p:spPr>
          <a:xfrm>
            <a:off x="1187624" y="290385"/>
            <a:ext cx="4807955" cy="478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10" name="Rectangle 9"/>
          <p:cNvSpPr/>
          <p:nvPr/>
        </p:nvSpPr>
        <p:spPr>
          <a:xfrm>
            <a:off x="4975508" y="2283719"/>
            <a:ext cx="4017519"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2">
                    <a:lumMod val="75000"/>
                  </a:schemeClr>
                </a:solidFill>
                <a:latin typeface="Marianne" panose="02000000000000000000" pitchFamily="2" charset="0"/>
              </a:rPr>
              <a:t>Un courriel avec le récapitulatif des choix est transmis à chaque représentant légal. </a:t>
            </a:r>
          </a:p>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Les choix peuvent être modifiés jusqu’à la fermeture du service. </a:t>
            </a:r>
          </a:p>
        </p:txBody>
      </p:sp>
      <p:sp>
        <p:nvSpPr>
          <p:cNvPr id="4" name="Rectangle 3">
            <a:extLst>
              <a:ext uri="{FF2B5EF4-FFF2-40B4-BE49-F238E27FC236}">
                <a16:creationId xmlns:a16="http://schemas.microsoft.com/office/drawing/2014/main" id="{21E99E06-AFBC-8F10-564F-BB20D8BDBE37}"/>
              </a:ext>
            </a:extLst>
          </p:cNvPr>
          <p:cNvSpPr/>
          <p:nvPr/>
        </p:nvSpPr>
        <p:spPr>
          <a:xfrm>
            <a:off x="6984268" y="51470"/>
            <a:ext cx="1944216" cy="461665"/>
          </a:xfrm>
          <a:prstGeom prst="rect">
            <a:avLst/>
          </a:prstGeom>
        </p:spPr>
        <p:txBody>
          <a:bodyPr wrap="square">
            <a:spAutoFit/>
          </a:bodyPr>
          <a:lstStyle/>
          <a:p>
            <a:r>
              <a:rPr lang="fr-FR" sz="1200" b="1" dirty="0">
                <a:solidFill>
                  <a:srgbClr val="00006D"/>
                </a:solidFill>
                <a:latin typeface="Marianne" panose="02000000000000000000" pitchFamily="2" charset="0"/>
              </a:rPr>
              <a:t>Choisissez l’orientation</a:t>
            </a:r>
          </a:p>
          <a:p>
            <a:endParaRPr lang="fr-FR" sz="1200" b="1" dirty="0">
              <a:solidFill>
                <a:srgbClr val="00006D"/>
              </a:solidFill>
              <a:latin typeface="Marianne" panose="02000000000000000000" pitchFamily="2" charset="0"/>
            </a:endParaRPr>
          </a:p>
        </p:txBody>
      </p:sp>
    </p:spTree>
    <p:extLst>
      <p:ext uri="{BB962C8B-B14F-4D97-AF65-F5344CB8AC3E}">
        <p14:creationId xmlns:p14="http://schemas.microsoft.com/office/powerpoint/2010/main" val="2272818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p>
        </p:txBody>
      </p:sp>
      <p:sp>
        <p:nvSpPr>
          <p:cNvPr id="6" name="ZoneTexte 5"/>
          <p:cNvSpPr txBox="1"/>
          <p:nvPr/>
        </p:nvSpPr>
        <p:spPr>
          <a:xfrm>
            <a:off x="0" y="1067398"/>
            <a:ext cx="9143999" cy="3631763"/>
          </a:xfrm>
          <a:prstGeom prst="rect">
            <a:avLst/>
          </a:prstGeom>
          <a:solidFill>
            <a:srgbClr val="475E9F"/>
          </a:solidFill>
        </p:spPr>
        <p:txBody>
          <a:bodyPr wrap="square" rtlCol="0">
            <a:spAutoFit/>
          </a:bodyPr>
          <a:lstStyle/>
          <a:p>
            <a:endParaRPr lang="fr-FR" sz="2400" b="1" dirty="0">
              <a:solidFill>
                <a:schemeClr val="bg1"/>
              </a:solidFill>
            </a:endParaRPr>
          </a:p>
          <a:p>
            <a:endParaRPr lang="fr-FR" sz="2400" b="1" dirty="0">
              <a:solidFill>
                <a:schemeClr val="bg1"/>
              </a:solidFill>
            </a:endParaRPr>
          </a:p>
          <a:p>
            <a:endParaRPr lang="fr-FR" sz="24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Répondez aux propositions d’orientation</a:t>
            </a:r>
            <a:endParaRPr lang="fr-FR" dirty="0">
              <a:solidFill>
                <a:schemeClr val="bg1"/>
              </a:solidFill>
              <a:latin typeface="Marianne" panose="02000000000000000000" pitchFamily="2" charset="0"/>
            </a:endParaRPr>
          </a:p>
          <a:p>
            <a:endParaRPr lang="fr-FR" dirty="0">
              <a:solidFill>
                <a:srgbClr val="435997"/>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p:txBody>
      </p:sp>
    </p:spTree>
    <p:extLst>
      <p:ext uri="{BB962C8B-B14F-4D97-AF65-F5344CB8AC3E}">
        <p14:creationId xmlns:p14="http://schemas.microsoft.com/office/powerpoint/2010/main" val="2267331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8" name="Titre 8"/>
          <p:cNvSpPr>
            <a:spLocks noGrp="1"/>
          </p:cNvSpPr>
          <p:nvPr>
            <p:ph type="title" idx="4294967295"/>
          </p:nvPr>
        </p:nvSpPr>
        <p:spPr>
          <a:xfrm>
            <a:off x="251520" y="1203598"/>
            <a:ext cx="8640960" cy="3672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Marianne" panose="02000000000000000000" pitchFamily="2" charset="0"/>
              </a:rPr>
              <a:t>Le conseil de classe étudie vos choix d’orientation et il y répond par une ou plusieurs propositions d’orientation.</a:t>
            </a:r>
            <a:br>
              <a:rPr lang="fr-FR" sz="1600" dirty="0">
                <a:solidFill>
                  <a:schemeClr val="tx2">
                    <a:lumMod val="75000"/>
                  </a:schemeClr>
                </a:solidFill>
                <a:latin typeface="Marianne" panose="02000000000000000000" pitchFamily="2" charset="0"/>
              </a:rPr>
            </a:b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Une proposition d’orientation dans la voie de votre choix ou recommandée par le conseil de classe permet d’y être admis. </a:t>
            </a:r>
            <a:br>
              <a:rPr lang="fr-FR" sz="1600" dirty="0">
                <a:solidFill>
                  <a:schemeClr val="tx2">
                    <a:lumMod val="75000"/>
                  </a:schemeClr>
                </a:solidFill>
                <a:latin typeface="Marianne" panose="02000000000000000000" pitchFamily="2" charset="0"/>
              </a:rPr>
            </a:br>
            <a:br>
              <a:rPr lang="fr-FR" sz="1600" dirty="0">
                <a:solidFill>
                  <a:schemeClr val="tx2">
                    <a:lumMod val="75000"/>
                  </a:schemeClr>
                </a:solidFill>
                <a:latin typeface="Marianne" panose="02000000000000000000" pitchFamily="2" charset="0"/>
              </a:rPr>
            </a:br>
            <a:r>
              <a:rPr lang="fr-FR" sz="1200" dirty="0">
                <a:solidFill>
                  <a:srgbClr val="00006D"/>
                </a:solidFill>
                <a:latin typeface="Marianne" panose="02000000000000000000" pitchFamily="2" charset="0"/>
              </a:rPr>
              <a:t>Les élèves ayant obtenu une orientation en première générale sont répartis dans les enseignements de spécialité conformément à leurs choix, avec l'accord des représentants légaux, et selon les spécificités d'organisation de l'établissement. </a:t>
            </a:r>
            <a:br>
              <a:rPr lang="fr-FR" sz="1200" dirty="0">
                <a:solidFill>
                  <a:srgbClr val="00006D"/>
                </a:solidFill>
                <a:latin typeface="Marianne" panose="02000000000000000000" pitchFamily="2" charset="0"/>
              </a:rPr>
            </a:br>
            <a:r>
              <a:rPr lang="fr-FR" sz="1200" dirty="0">
                <a:solidFill>
                  <a:srgbClr val="00006D"/>
                </a:solidFill>
                <a:latin typeface="Marianne" panose="02000000000000000000" pitchFamily="2" charset="0"/>
              </a:rPr>
              <a:t>Lorsque le choix des enseignements de spécialité nécessite un changement d'établissement, une procédure d'affectation particulière peut être mise en place au niveau académique.</a:t>
            </a:r>
            <a:br>
              <a:rPr lang="fr-FR" sz="1200" dirty="0">
                <a:solidFill>
                  <a:srgbClr val="00006D"/>
                </a:solidFill>
                <a:latin typeface="Marianne" panose="02000000000000000000" pitchFamily="2" charset="0"/>
              </a:rPr>
            </a:br>
            <a:r>
              <a:rPr lang="fr-FR" sz="1200" dirty="0">
                <a:solidFill>
                  <a:srgbClr val="00006D"/>
                </a:solidFill>
                <a:latin typeface="Marianne" panose="02000000000000000000" pitchFamily="2" charset="0"/>
              </a:rPr>
              <a:t>L’orientation en première technologique et l’accès à la voie professionnelle nécessitent une nouvelle affectation</a:t>
            </a:r>
            <a:r>
              <a:rPr lang="fr-FR" sz="1200" strike="sngStrike" dirty="0">
                <a:solidFill>
                  <a:srgbClr val="00006D"/>
                </a:solidFill>
                <a:latin typeface="Marianne" panose="02000000000000000000" pitchFamily="2" charset="0"/>
              </a:rPr>
              <a:t>.</a:t>
            </a:r>
            <a:br>
              <a:rPr lang="fr-FR" sz="1200" dirty="0">
                <a:solidFill>
                  <a:srgbClr val="00006D"/>
                </a:solidFill>
                <a:latin typeface="Marianne" panose="02000000000000000000" pitchFamily="2" charset="0"/>
              </a:rPr>
            </a:br>
            <a:br>
              <a:rPr lang="fr-FR" sz="1200" dirty="0">
                <a:solidFill>
                  <a:srgbClr val="00006D"/>
                </a:solidFill>
                <a:latin typeface="Marianne" panose="02000000000000000000" pitchFamily="2" charset="0"/>
              </a:rPr>
            </a:br>
            <a:r>
              <a:rPr lang="fr-FR" sz="1200" dirty="0">
                <a:solidFill>
                  <a:srgbClr val="00006D"/>
                </a:solidFill>
                <a:latin typeface="Marianne" panose="02000000000000000000" pitchFamily="2" charset="0"/>
              </a:rPr>
              <a:t>L’établissement communique </a:t>
            </a:r>
            <a:r>
              <a:rPr lang="fr-FR" sz="1200" dirty="0">
                <a:solidFill>
                  <a:schemeClr val="tx2">
                    <a:lumMod val="75000"/>
                  </a:schemeClr>
                </a:solidFill>
                <a:latin typeface="Marianne" panose="02000000000000000000" pitchFamily="2" charset="0"/>
              </a:rPr>
              <a:t>aux familles le calendrier des démarches à suivre pour l’admission en 1</a:t>
            </a:r>
            <a:r>
              <a:rPr lang="fr-FR" sz="1200" baseline="30000" dirty="0">
                <a:solidFill>
                  <a:schemeClr val="tx2">
                    <a:lumMod val="75000"/>
                  </a:schemeClr>
                </a:solidFill>
                <a:latin typeface="Marianne" panose="02000000000000000000" pitchFamily="2" charset="0"/>
              </a:rPr>
              <a:t>re</a:t>
            </a:r>
            <a:r>
              <a:rPr lang="fr-FR" sz="1200" dirty="0">
                <a:solidFill>
                  <a:schemeClr val="tx2">
                    <a:lumMod val="75000"/>
                  </a:schemeClr>
                </a:solidFill>
                <a:latin typeface="Marianne" panose="02000000000000000000" pitchFamily="2" charset="0"/>
              </a:rPr>
              <a:t>.</a:t>
            </a:r>
            <a:br>
              <a:rPr lang="fr-FR" sz="1200" dirty="0">
                <a:solidFill>
                  <a:schemeClr val="tx2">
                    <a:lumMod val="75000"/>
                  </a:schemeClr>
                </a:solidFill>
                <a:latin typeface="Marianne" panose="02000000000000000000" pitchFamily="2" charset="0"/>
              </a:rPr>
            </a:br>
            <a:br>
              <a:rPr lang="fr-FR" sz="1200" dirty="0">
                <a:solidFill>
                  <a:schemeClr val="tx2">
                    <a:lumMod val="75000"/>
                  </a:schemeClr>
                </a:solidFill>
                <a:latin typeface="Marianne" panose="02000000000000000000" pitchFamily="2" charset="0"/>
              </a:rPr>
            </a:br>
            <a:r>
              <a:rPr lang="fr-FR" sz="1200" dirty="0">
                <a:solidFill>
                  <a:schemeClr val="tx2">
                    <a:lumMod val="75000"/>
                  </a:schemeClr>
                </a:solidFill>
                <a:latin typeface="Marianne" panose="02000000000000000000" pitchFamily="2" charset="0"/>
              </a:rPr>
              <a:t>L'inscription en 1</a:t>
            </a:r>
            <a:r>
              <a:rPr lang="fr-FR" sz="1200" baseline="30000" dirty="0">
                <a:solidFill>
                  <a:schemeClr val="tx2">
                    <a:lumMod val="75000"/>
                  </a:schemeClr>
                </a:solidFill>
                <a:latin typeface="Marianne" panose="02000000000000000000" pitchFamily="2" charset="0"/>
              </a:rPr>
              <a:t>re</a:t>
            </a:r>
            <a:r>
              <a:rPr lang="fr-FR" sz="1200" dirty="0">
                <a:solidFill>
                  <a:schemeClr val="tx2">
                    <a:lumMod val="75000"/>
                  </a:schemeClr>
                </a:solidFill>
                <a:latin typeface="Marianne" panose="02000000000000000000" pitchFamily="2" charset="0"/>
              </a:rPr>
              <a:t> s’effectue sur le portail Scolarité Services ou directement auprès du secrétariat. </a:t>
            </a:r>
            <a:br>
              <a:rPr lang="fr-FR" sz="1200" dirty="0">
                <a:solidFill>
                  <a:schemeClr val="tx2">
                    <a:lumMod val="75000"/>
                  </a:schemeClr>
                </a:solidFill>
                <a:latin typeface="Marianne" panose="02000000000000000000" pitchFamily="2" charset="0"/>
              </a:rPr>
            </a:br>
            <a:br>
              <a:rPr lang="fr-FR" sz="12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Si vous avez des questions ou des difficultés, vous pouvez vous adresser à votre établissement.</a:t>
            </a:r>
          </a:p>
        </p:txBody>
      </p:sp>
    </p:spTree>
    <p:extLst>
      <p:ext uri="{BB962C8B-B14F-4D97-AF65-F5344CB8AC3E}">
        <p14:creationId xmlns:p14="http://schemas.microsoft.com/office/powerpoint/2010/main" val="403660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FDC863-DE7E-EC86-1B64-46F7B17CF04A}"/>
              </a:ext>
            </a:extLst>
          </p:cNvPr>
          <p:cNvPicPr>
            <a:picLocks noChangeAspect="1"/>
          </p:cNvPicPr>
          <p:nvPr/>
        </p:nvPicPr>
        <p:blipFill>
          <a:blip r:embed="rId2"/>
          <a:stretch>
            <a:fillRect/>
          </a:stretch>
        </p:blipFill>
        <p:spPr>
          <a:xfrm>
            <a:off x="2267744" y="353101"/>
            <a:ext cx="5522033" cy="4536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6" name="Rectangle 5"/>
          <p:cNvSpPr/>
          <p:nvPr/>
        </p:nvSpPr>
        <p:spPr>
          <a:xfrm>
            <a:off x="107504" y="3291830"/>
            <a:ext cx="3528392" cy="738664"/>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classe.</a:t>
            </a:r>
          </a:p>
        </p:txBody>
      </p:sp>
    </p:spTree>
    <p:extLst>
      <p:ext uri="{BB962C8B-B14F-4D97-AF65-F5344CB8AC3E}">
        <p14:creationId xmlns:p14="http://schemas.microsoft.com/office/powerpoint/2010/main" val="2719648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9" name="Rectangle 8"/>
          <p:cNvSpPr/>
          <p:nvPr/>
        </p:nvSpPr>
        <p:spPr>
          <a:xfrm>
            <a:off x="4932040" y="1779662"/>
            <a:ext cx="3908447" cy="2462213"/>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Une fois la réponse sur l’orientation validée, elle n’est plus modifiable et tous les représentants ainsi que l’élève peuvent consulter celle-ci. </a:t>
            </a:r>
          </a:p>
          <a:p>
            <a:endParaRPr lang="fr-FR" sz="1400" b="1" dirty="0">
              <a:solidFill>
                <a:schemeClr val="tx2">
                  <a:lumMod val="75000"/>
                </a:schemeClr>
              </a:solidFill>
              <a:latin typeface="Marianne" panose="02000000000000000000" pitchFamily="2" charset="0"/>
            </a:endParaRPr>
          </a:p>
          <a:p>
            <a:endParaRPr lang="fr-FR" sz="1400" b="1" dirty="0">
              <a:solidFill>
                <a:schemeClr val="tx2">
                  <a:lumMod val="75000"/>
                </a:schemeClr>
              </a:solidFill>
              <a:latin typeface="Marianne" panose="02000000000000000000" pitchFamily="2" charset="0"/>
            </a:endParaRPr>
          </a:p>
          <a:p>
            <a:endParaRPr lang="fr-FR" sz="1400" b="1" dirty="0">
              <a:solidFill>
                <a:schemeClr val="tx2">
                  <a:lumMod val="75000"/>
                </a:schemeClr>
              </a:solidFill>
              <a:latin typeface="Marianne" panose="02000000000000000000" pitchFamily="2" charset="0"/>
            </a:endParaRPr>
          </a:p>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En cas de désaccord, prenez rendez vous avec le chef d’établissement pour la suite de la procédure.</a:t>
            </a:r>
          </a:p>
        </p:txBody>
      </p:sp>
      <p:pic>
        <p:nvPicPr>
          <p:cNvPr id="4" name="Image 3">
            <a:extLst>
              <a:ext uri="{FF2B5EF4-FFF2-40B4-BE49-F238E27FC236}">
                <a16:creationId xmlns:a16="http://schemas.microsoft.com/office/drawing/2014/main" id="{84380380-64F4-89D3-A451-8584B9CFF682}"/>
              </a:ext>
            </a:extLst>
          </p:cNvPr>
          <p:cNvPicPr>
            <a:picLocks noChangeAspect="1"/>
          </p:cNvPicPr>
          <p:nvPr/>
        </p:nvPicPr>
        <p:blipFill>
          <a:blip r:embed="rId2"/>
          <a:stretch>
            <a:fillRect/>
          </a:stretch>
        </p:blipFill>
        <p:spPr>
          <a:xfrm>
            <a:off x="1187624" y="33750"/>
            <a:ext cx="3455759" cy="5076000"/>
          </a:xfrm>
          <a:prstGeom prst="rect">
            <a:avLst/>
          </a:prstGeom>
        </p:spPr>
      </p:pic>
    </p:spTree>
    <p:extLst>
      <p:ext uri="{BB962C8B-B14F-4D97-AF65-F5344CB8AC3E}">
        <p14:creationId xmlns:p14="http://schemas.microsoft.com/office/powerpoint/2010/main" val="157085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a:t>2025-2026 </a:t>
            </a:r>
            <a:endParaRPr lang="fr-FR" cap="all" dirty="0"/>
          </a:p>
        </p:txBody>
      </p:sp>
      <p:sp>
        <p:nvSpPr>
          <p:cNvPr id="14" name="ZoneTexte 13"/>
          <p:cNvSpPr txBox="1"/>
          <p:nvPr/>
        </p:nvSpPr>
        <p:spPr>
          <a:xfrm>
            <a:off x="0" y="1064717"/>
            <a:ext cx="9143999" cy="3570208"/>
          </a:xfrm>
          <a:prstGeom prst="rect">
            <a:avLst/>
          </a:prstGeom>
          <a:solidFill>
            <a:srgbClr val="475E9F"/>
          </a:solidFill>
        </p:spPr>
        <p:txBody>
          <a:bodyPr wrap="square" rtlCol="0">
            <a:spAutoFit/>
          </a:bodyPr>
          <a:lstStyle/>
          <a:p>
            <a:endParaRPr lang="fr-FR" sz="2400" b="1" dirty="0">
              <a:solidFill>
                <a:schemeClr val="bg1"/>
              </a:solidFill>
            </a:endParaRPr>
          </a:p>
          <a:p>
            <a:r>
              <a:rPr lang="fr-FR" sz="3200" b="1" dirty="0">
                <a:solidFill>
                  <a:schemeClr val="bg1"/>
                </a:solidFill>
                <a:latin typeface="Marianne" panose="02000000000000000000" pitchFamily="2" charset="0"/>
              </a:rPr>
              <a:t>Connectez vous au service en ligne Orientation</a:t>
            </a:r>
          </a:p>
          <a:p>
            <a:endParaRPr lang="fr-FR" sz="2400" b="1" dirty="0">
              <a:solidFill>
                <a:schemeClr val="bg1"/>
              </a:solidFill>
              <a:latin typeface="Marianne" panose="02000000000000000000" pitchFamily="2" charset="0"/>
            </a:endParaRPr>
          </a:p>
          <a:p>
            <a:endParaRPr lang="fr-FR" sz="2400" b="1" dirty="0">
              <a:solidFill>
                <a:schemeClr val="bg1"/>
              </a:solidFill>
              <a:latin typeface="Marianne" panose="02000000000000000000" pitchFamily="2" charset="0"/>
            </a:endParaRPr>
          </a:p>
          <a:p>
            <a:r>
              <a:rPr lang="fr-FR" b="1" dirty="0">
                <a:solidFill>
                  <a:schemeClr val="bg1"/>
                </a:solidFill>
                <a:latin typeface="Marianne" panose="02000000000000000000" pitchFamily="2" charset="0"/>
              </a:rPr>
              <a:t>Compatible avec tous types de supports, tablettes, smartphones, ordinateurs</a:t>
            </a:r>
          </a:p>
          <a:p>
            <a:endParaRPr lang="fr-FR" b="1" dirty="0">
              <a:solidFill>
                <a:schemeClr val="bg1"/>
              </a:solidFill>
              <a:latin typeface="Marianne" panose="02000000000000000000" pitchFamily="2" charset="0"/>
            </a:endParaRPr>
          </a:p>
          <a:p>
            <a:r>
              <a:rPr lang="fr-FR" b="1" dirty="0">
                <a:solidFill>
                  <a:schemeClr val="bg1"/>
                </a:solidFill>
                <a:latin typeface="Marianne" panose="02000000000000000000" pitchFamily="2" charset="0"/>
              </a:rPr>
              <a:t>Accès avec l’adresse unique teleservices.education.gouv.fr</a:t>
            </a:r>
            <a:endParaRPr lang="fr-FR" dirty="0">
              <a:solidFill>
                <a:srgbClr val="435997"/>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endParaRPr>
          </a:p>
        </p:txBody>
      </p:sp>
    </p:spTree>
    <p:extLst>
      <p:ext uri="{BB962C8B-B14F-4D97-AF65-F5344CB8AC3E}">
        <p14:creationId xmlns:p14="http://schemas.microsoft.com/office/powerpoint/2010/main" val="178840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pic>
        <p:nvPicPr>
          <p:cNvPr id="3" name="Image 2"/>
          <p:cNvPicPr>
            <a:picLocks noChangeAspect="1"/>
          </p:cNvPicPr>
          <p:nvPr/>
        </p:nvPicPr>
        <p:blipFill>
          <a:blip r:embed="rId2"/>
          <a:srcRect/>
          <a:stretch/>
        </p:blipFill>
        <p:spPr>
          <a:xfrm>
            <a:off x="1259632" y="512183"/>
            <a:ext cx="7027961" cy="3204000"/>
          </a:xfrm>
          <a:prstGeom prst="rect">
            <a:avLst/>
          </a:prstGeom>
        </p:spPr>
      </p:pic>
      <p:sp>
        <p:nvSpPr>
          <p:cNvPr id="9" name="Rectangle 8"/>
          <p:cNvSpPr/>
          <p:nvPr/>
        </p:nvSpPr>
        <p:spPr>
          <a:xfrm>
            <a:off x="539552" y="3651870"/>
            <a:ext cx="8118228"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du représentant légal  vous permet de formuler vos demandes et de répondre aux propositions d’orientation.</a:t>
            </a:r>
            <a:br>
              <a:rPr lang="fr-FR" sz="1400" b="1" dirty="0">
                <a:solidFill>
                  <a:schemeClr val="tx2">
                    <a:lumMod val="75000"/>
                  </a:schemeClr>
                </a:solidFill>
                <a:latin typeface="Marianne" panose="02000000000000000000" pitchFamily="2" charset="0"/>
              </a:rPr>
            </a:br>
            <a:endParaRPr lang="fr-FR" sz="14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de l’élève lui permet de lire ce que le représentant légal a complété.</a:t>
            </a:r>
            <a:endParaRPr lang="fr-FR" sz="1400" dirty="0">
              <a:solidFill>
                <a:schemeClr val="tx2">
                  <a:lumMod val="75000"/>
                </a:schemeClr>
              </a:solidFill>
            </a:endParaRPr>
          </a:p>
        </p:txBody>
      </p:sp>
      <p:sp>
        <p:nvSpPr>
          <p:cNvPr id="7" name="Rectangle 6"/>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192671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rcRect/>
          <a:stretch/>
        </p:blipFill>
        <p:spPr>
          <a:xfrm>
            <a:off x="2705980" y="390320"/>
            <a:ext cx="4479198" cy="478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
        <p:nvSpPr>
          <p:cNvPr id="6" name="Rectangle 5"/>
          <p:cNvSpPr/>
          <p:nvPr/>
        </p:nvSpPr>
        <p:spPr>
          <a:xfrm>
            <a:off x="179512" y="2152362"/>
            <a:ext cx="4752528" cy="674031"/>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Connectez vous à votre compte </a:t>
            </a:r>
            <a:r>
              <a:rPr lang="fr-FR" sz="1400" b="1" dirty="0" err="1">
                <a:solidFill>
                  <a:schemeClr val="tx2">
                    <a:lumMod val="75000"/>
                  </a:schemeClr>
                </a:solidFill>
                <a:latin typeface="Marianne" panose="02000000000000000000" pitchFamily="2" charset="0"/>
              </a:rPr>
              <a:t>ÉduConnect</a:t>
            </a:r>
            <a:r>
              <a:rPr lang="fr-FR" sz="1400" b="1" dirty="0">
                <a:solidFill>
                  <a:schemeClr val="tx2">
                    <a:lumMod val="75000"/>
                  </a:schemeClr>
                </a:solidFill>
                <a:latin typeface="Marianne" panose="02000000000000000000" pitchFamily="2" charset="0"/>
              </a:rPr>
              <a:t> avec l’identifiant et le mot de passe transmis par le chef d’établissement.</a:t>
            </a:r>
            <a:endParaRPr lang="fr-FR" sz="1400" dirty="0">
              <a:solidFill>
                <a:schemeClr val="tx2">
                  <a:lumMod val="75000"/>
                </a:schemeClr>
              </a:solidFill>
            </a:endParaRPr>
          </a:p>
        </p:txBody>
      </p:sp>
    </p:spTree>
    <p:extLst>
      <p:ext uri="{BB962C8B-B14F-4D97-AF65-F5344CB8AC3E}">
        <p14:creationId xmlns:p14="http://schemas.microsoft.com/office/powerpoint/2010/main" val="100351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9" name="Rectangle 8"/>
          <p:cNvSpPr/>
          <p:nvPr/>
        </p:nvSpPr>
        <p:spPr>
          <a:xfrm>
            <a:off x="5316861" y="1419622"/>
            <a:ext cx="3570157" cy="480131"/>
          </a:xfrm>
          <a:prstGeom prst="rect">
            <a:avLst/>
          </a:prstGeom>
        </p:spPr>
        <p:txBody>
          <a:bodyPr wrap="square">
            <a:spAutoFit/>
          </a:bodyPr>
          <a:lstStyle/>
          <a:p>
            <a:pPr defTabSz="1219170">
              <a:lnSpc>
                <a:spcPct val="90000"/>
              </a:lnSpc>
              <a:spcBef>
                <a:spcPct val="0"/>
              </a:spcBef>
            </a:pPr>
            <a:r>
              <a:rPr lang="fr-FR" sz="1400" b="1" dirty="0">
                <a:solidFill>
                  <a:srgbClr val="00006D"/>
                </a:solidFill>
                <a:latin typeface="Marianne" panose="02000000000000000000" pitchFamily="2" charset="0"/>
              </a:rPr>
              <a:t>Suivez l’étape pour demander une voie d’orientation après la 2</a:t>
            </a:r>
            <a:r>
              <a:rPr lang="fr-FR" sz="1400" b="1" baseline="30000" dirty="0">
                <a:solidFill>
                  <a:srgbClr val="00006D"/>
                </a:solidFill>
                <a:latin typeface="Marianne" panose="02000000000000000000" pitchFamily="2" charset="0"/>
              </a:rPr>
              <a:t>de</a:t>
            </a:r>
            <a:r>
              <a:rPr lang="fr-FR" sz="1400" b="1" dirty="0">
                <a:solidFill>
                  <a:srgbClr val="00006D"/>
                </a:solidFill>
                <a:latin typeface="Marianne" panose="02000000000000000000" pitchFamily="2" charset="0"/>
              </a:rPr>
              <a:t>.</a:t>
            </a:r>
            <a:endParaRPr lang="fr-FR" sz="1400" baseline="30000" dirty="0">
              <a:solidFill>
                <a:srgbClr val="00006D"/>
              </a:solidFill>
            </a:endParaRPr>
          </a:p>
        </p:txBody>
      </p:sp>
      <p:sp>
        <p:nvSpPr>
          <p:cNvPr id="10" name="Rectangle 9"/>
          <p:cNvSpPr/>
          <p:nvPr/>
        </p:nvSpPr>
        <p:spPr>
          <a:xfrm>
            <a:off x="5312970" y="2355726"/>
            <a:ext cx="3138169" cy="480131"/>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Accédez aux services en ligne dans le menu Mes services.</a:t>
            </a:r>
            <a:endParaRPr lang="fr-FR" sz="1400" dirty="0">
              <a:solidFill>
                <a:schemeClr val="tx2">
                  <a:lumMod val="75000"/>
                </a:schemeClr>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pic>
        <p:nvPicPr>
          <p:cNvPr id="12" name="Image 11">
            <a:extLst>
              <a:ext uri="{FF2B5EF4-FFF2-40B4-BE49-F238E27FC236}">
                <a16:creationId xmlns:a16="http://schemas.microsoft.com/office/drawing/2014/main" id="{597FCF20-12E3-0386-BBAA-C123982B6F88}"/>
              </a:ext>
            </a:extLst>
          </p:cNvPr>
          <p:cNvPicPr>
            <a:picLocks noChangeAspect="1"/>
          </p:cNvPicPr>
          <p:nvPr/>
        </p:nvPicPr>
        <p:blipFill>
          <a:blip r:embed="rId2"/>
          <a:stretch>
            <a:fillRect/>
          </a:stretch>
        </p:blipFill>
        <p:spPr>
          <a:xfrm>
            <a:off x="1166950" y="0"/>
            <a:ext cx="4177690" cy="5143500"/>
          </a:xfrm>
          <a:prstGeom prst="rect">
            <a:avLst/>
          </a:prstGeom>
        </p:spPr>
      </p:pic>
    </p:spTree>
    <p:extLst>
      <p:ext uri="{BB962C8B-B14F-4D97-AF65-F5344CB8AC3E}">
        <p14:creationId xmlns:p14="http://schemas.microsoft.com/office/powerpoint/2010/main" val="15873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764BC5C-3339-168C-A51F-980F0577BA35}"/>
              </a:ext>
            </a:extLst>
          </p:cNvPr>
          <p:cNvPicPr>
            <a:picLocks noChangeAspect="1"/>
          </p:cNvPicPr>
          <p:nvPr/>
        </p:nvPicPr>
        <p:blipFill>
          <a:blip r:embed="rId2"/>
          <a:stretch>
            <a:fillRect/>
          </a:stretch>
        </p:blipFill>
        <p:spPr>
          <a:xfrm>
            <a:off x="1043608" y="489731"/>
            <a:ext cx="7483203" cy="4500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
        <p:nvSpPr>
          <p:cNvPr id="14" name="Rectangle 13"/>
          <p:cNvSpPr/>
          <p:nvPr/>
        </p:nvSpPr>
        <p:spPr>
          <a:xfrm>
            <a:off x="3002518" y="2571750"/>
            <a:ext cx="4953858" cy="480131"/>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À partir de la date indiquée par le chef d’établissement vous pourrez vous connecter au service Orientation.</a:t>
            </a:r>
            <a:endParaRPr lang="fr-FR" sz="1400" dirty="0"/>
          </a:p>
        </p:txBody>
      </p:sp>
    </p:spTree>
    <p:extLst>
      <p:ext uri="{BB962C8B-B14F-4D97-AF65-F5344CB8AC3E}">
        <p14:creationId xmlns:p14="http://schemas.microsoft.com/office/powerpoint/2010/main" val="58166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8" name="ZoneTexte 7"/>
          <p:cNvSpPr txBox="1"/>
          <p:nvPr/>
        </p:nvSpPr>
        <p:spPr>
          <a:xfrm>
            <a:off x="1" y="1101481"/>
            <a:ext cx="9143999" cy="353943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Suivez les étapes pour demander une voie d’orientation après la 2</a:t>
            </a:r>
            <a:r>
              <a:rPr lang="fr-FR" sz="3200" b="1" baseline="30000" dirty="0">
                <a:solidFill>
                  <a:schemeClr val="bg1"/>
                </a:solidFill>
                <a:latin typeface="Marianne" panose="02000000000000000000" pitchFamily="2" charset="0"/>
              </a:rPr>
              <a:t>de</a:t>
            </a:r>
            <a:endParaRPr lang="fr-FR" sz="2400" baseline="300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07580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7901514" y="56844"/>
            <a:ext cx="1062974" cy="276999"/>
          </a:xfrm>
          <a:prstGeom prst="rect">
            <a:avLst/>
          </a:prstGeom>
        </p:spPr>
        <p:txBody>
          <a:bodyPr wrap="square">
            <a:spAutoFit/>
          </a:bodyPr>
          <a:lstStyle/>
          <a:p>
            <a:r>
              <a:rPr lang="fr-FR" sz="1200" b="1" dirty="0">
                <a:solidFill>
                  <a:srgbClr val="00006D"/>
                </a:solidFill>
              </a:rPr>
              <a:t>Les étapes </a:t>
            </a:r>
          </a:p>
        </p:txBody>
      </p:sp>
      <p:sp>
        <p:nvSpPr>
          <p:cNvPr id="8" name="Titre 8"/>
          <p:cNvSpPr txBox="1">
            <a:spLocks/>
          </p:cNvSpPr>
          <p:nvPr/>
        </p:nvSpPr>
        <p:spPr bwMode="gray">
          <a:xfrm>
            <a:off x="397230" y="987574"/>
            <a:ext cx="7776864" cy="3312368"/>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600"/>
              </a:spcBef>
              <a:spcAft>
                <a:spcPts val="1200"/>
              </a:spcAft>
            </a:pPr>
            <a:r>
              <a:rPr lang="fr-FR" sz="1800" dirty="0">
                <a:solidFill>
                  <a:schemeClr val="tx2">
                    <a:lumMod val="75000"/>
                  </a:schemeClr>
                </a:solidFill>
                <a:latin typeface="Marianne" panose="02000000000000000000" pitchFamily="2" charset="0"/>
              </a:rPr>
              <a:t>Suivez ces étapes pour demander une voie d’orientation après la 2</a:t>
            </a:r>
            <a:r>
              <a:rPr lang="fr-FR" sz="1800" baseline="30000" dirty="0">
                <a:solidFill>
                  <a:schemeClr val="tx2">
                    <a:lumMod val="75000"/>
                  </a:schemeClr>
                </a:solidFill>
                <a:latin typeface="Marianne" panose="02000000000000000000" pitchFamily="2" charset="0"/>
              </a:rPr>
              <a:t>de</a:t>
            </a: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 Choisissez l’orientation</a:t>
            </a:r>
          </a:p>
          <a:p>
            <a:pPr>
              <a:spcBef>
                <a:spcPts val="600"/>
              </a:spcBef>
              <a:spcAft>
                <a:spcPts val="1200"/>
              </a:spcAft>
            </a:pPr>
            <a:r>
              <a:rPr lang="fr-FR" sz="1400" dirty="0">
                <a:solidFill>
                  <a:schemeClr val="tx2">
                    <a:lumMod val="75000"/>
                  </a:schemeClr>
                </a:solidFill>
                <a:latin typeface="Marianne" panose="02000000000000000000" pitchFamily="2" charset="0"/>
              </a:rPr>
              <a:t>Un seul des représentants légaux de l’élève peut faire la saisie des choix.</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Les choix sont envoyés automatiquement à l’établissement, puis le conseil de classe étudie vos choix et il y répond par une ou plusieurs propositions d’orientation.</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Après le conseil de classe vous pourrez consulter ces propositions dans le service en ligne.</a:t>
            </a:r>
            <a:br>
              <a:rPr lang="fr-FR" sz="14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Répondez aux propositions d’orientation du conseil de classe</a:t>
            </a:r>
          </a:p>
          <a:p>
            <a:pPr>
              <a:spcBef>
                <a:spcPts val="600"/>
              </a:spcBef>
              <a:spcAft>
                <a:spcPts val="1200"/>
              </a:spcAft>
            </a:pPr>
            <a:r>
              <a:rPr lang="fr-FR" sz="1400" dirty="0">
                <a:solidFill>
                  <a:schemeClr val="tx2">
                    <a:lumMod val="75000"/>
                  </a:schemeClr>
                </a:solidFill>
                <a:latin typeface="Marianne" panose="02000000000000000000" pitchFamily="2" charset="0"/>
              </a:rPr>
              <a:t>La réponse aux propositions d’orientation du conseil de classe pourra être donnée indifféremment par l’un ou l’autre des représentants légaux.</a:t>
            </a:r>
            <a:br>
              <a:rPr lang="fr-FR" sz="14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En cas de difficulté vous pouvez vous adresser à votre établissement</a:t>
            </a:r>
          </a:p>
        </p:txBody>
      </p:sp>
    </p:spTree>
    <p:extLst>
      <p:ext uri="{BB962C8B-B14F-4D97-AF65-F5344CB8AC3E}">
        <p14:creationId xmlns:p14="http://schemas.microsoft.com/office/powerpoint/2010/main" val="344712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F4B7FC6-2C00-7F0F-ACA0-F1DAF0E1DF70}"/>
              </a:ext>
            </a:extLst>
          </p:cNvPr>
          <p:cNvPicPr>
            <a:picLocks noChangeAspect="1"/>
          </p:cNvPicPr>
          <p:nvPr/>
        </p:nvPicPr>
        <p:blipFill>
          <a:blip r:embed="rId2"/>
          <a:stretch>
            <a:fillRect/>
          </a:stretch>
        </p:blipFill>
        <p:spPr>
          <a:xfrm>
            <a:off x="2123728" y="304014"/>
            <a:ext cx="6170352" cy="4644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Choisissez l’orientation</a:t>
            </a:r>
          </a:p>
        </p:txBody>
      </p:sp>
      <p:sp>
        <p:nvSpPr>
          <p:cNvPr id="10" name="Titre 8"/>
          <p:cNvSpPr txBox="1">
            <a:spLocks/>
          </p:cNvSpPr>
          <p:nvPr/>
        </p:nvSpPr>
        <p:spPr bwMode="gray">
          <a:xfrm>
            <a:off x="251520" y="2427734"/>
            <a:ext cx="3384376" cy="936104"/>
          </a:xfrm>
          <a:prstGeom prst="rect">
            <a:avLst/>
          </a:prstGeom>
          <a:solidFill>
            <a:schemeClr val="bg1"/>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400" dirty="0">
                <a:solidFill>
                  <a:schemeClr val="tx2">
                    <a:lumMod val="75000"/>
                  </a:schemeClr>
                </a:solidFill>
                <a:latin typeface="Marianne" panose="02000000000000000000" pitchFamily="2" charset="0"/>
              </a:rPr>
              <a:t>Pour préciser votre choix, informez vous sur les enseignements de spécialité en 1</a:t>
            </a:r>
            <a:r>
              <a:rPr lang="fr-FR" sz="1400" baseline="30000" dirty="0">
                <a:solidFill>
                  <a:schemeClr val="tx2">
                    <a:lumMod val="75000"/>
                  </a:schemeClr>
                </a:solidFill>
                <a:latin typeface="Marianne" panose="02000000000000000000" pitchFamily="2" charset="0"/>
              </a:rPr>
              <a:t>re</a:t>
            </a:r>
            <a:r>
              <a:rPr lang="fr-FR" sz="1400" dirty="0">
                <a:solidFill>
                  <a:schemeClr val="tx2">
                    <a:lumMod val="75000"/>
                  </a:schemeClr>
                </a:solidFill>
                <a:latin typeface="Marianne" panose="02000000000000000000" pitchFamily="2" charset="0"/>
              </a:rPr>
              <a:t> générale et les séries en 1</a:t>
            </a:r>
            <a:r>
              <a:rPr lang="fr-FR" sz="1400" baseline="30000" dirty="0">
                <a:solidFill>
                  <a:schemeClr val="tx2">
                    <a:lumMod val="75000"/>
                  </a:schemeClr>
                </a:solidFill>
                <a:latin typeface="Marianne" panose="02000000000000000000" pitchFamily="2" charset="0"/>
              </a:rPr>
              <a:t>re</a:t>
            </a:r>
            <a:r>
              <a:rPr lang="fr-FR" sz="1400" dirty="0">
                <a:solidFill>
                  <a:schemeClr val="tx2">
                    <a:lumMod val="75000"/>
                  </a:schemeClr>
                </a:solidFill>
                <a:latin typeface="Marianne" panose="02000000000000000000" pitchFamily="2" charset="0"/>
              </a:rPr>
              <a:t> technologique.</a:t>
            </a:r>
          </a:p>
        </p:txBody>
      </p:sp>
    </p:spTree>
    <p:extLst>
      <p:ext uri="{BB962C8B-B14F-4D97-AF65-F5344CB8AC3E}">
        <p14:creationId xmlns:p14="http://schemas.microsoft.com/office/powerpoint/2010/main" val="1596371920"/>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1BCC4C50187D4683BA652F74F6DBDD" ma:contentTypeVersion="1" ma:contentTypeDescription="Crée un document." ma:contentTypeScope="" ma:versionID="a3018e4aaa0a5a7008ca94df97e96ae8">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351EEB-3F91-4B3D-B0D1-A79308BD067F}"/>
</file>

<file path=customXml/itemProps2.xml><?xml version="1.0" encoding="utf-8"?>
<ds:datastoreItem xmlns:ds="http://schemas.openxmlformats.org/officeDocument/2006/customXml" ds:itemID="{24B279A5-87A2-445D-95C3-916EB9C5F0E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549</TotalTime>
  <Words>692</Words>
  <Application>Microsoft Office PowerPoint</Application>
  <PresentationFormat>Affichage à l'écran (16:9)</PresentationFormat>
  <Paragraphs>83</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Marianne</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conseil de classe étudie vos choix d’orientation et il y répond par une ou plusieurs propositions d’orientation.  Une proposition d’orientation dans la voie de votre choix ou recommandée par le conseil de classe permet d’y être admis.   Les élèves ayant obtenu une orientation en première générale sont répartis dans les enseignements de spécialité conformément à leurs choix, avec l'accord des représentants légaux, et selon les spécificités d'organisation de l'établissement.  Lorsque le choix des enseignements de spécialité nécessite un changement d'établissement, une procédure d'affectation particulière peut être mise en place au niveau académique. L’orientation en première technologique et l’accès à la voie professionnelle nécessitent une nouvelle affectation.  L’établissement communique aux familles le calendrier des démarches à suivre pour l’admission en 1re.  L'inscription en 1re s’effectue sur le portail Scolarité Services ou directement auprès du secrétariat.   Si vous avez des questions ou des difficultés, vous pouvez vous adresser à votre établissement.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GERALDINE DEMONT</cp:lastModifiedBy>
  <cp:revision>58</cp:revision>
  <dcterms:created xsi:type="dcterms:W3CDTF">2020-03-05T15:21:24Z</dcterms:created>
  <dcterms:modified xsi:type="dcterms:W3CDTF">2026-03-03T07:06:36Z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0x0101004C1BCC4C50187D4683BA652F74F6DBDD</vt:lpwstr>
  </property>
</Properties>
</file>